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y="5143500" cx="9144000"/>
  <p:notesSz cx="6858000" cy="9144000"/>
  <p:embeddedFontLst>
    <p:embeddedFont>
      <p:font typeface="Proxima Nova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ProximaNova-bold.fntdata"/><Relationship Id="rId30" Type="http://schemas.openxmlformats.org/officeDocument/2006/relationships/slide" Target="slides/slide26.xml"/><Relationship Id="rId74" Type="http://schemas.openxmlformats.org/officeDocument/2006/relationships/font" Target="fonts/ProximaNova-regular.fntdata"/><Relationship Id="rId33" Type="http://schemas.openxmlformats.org/officeDocument/2006/relationships/slide" Target="slides/slide29.xml"/><Relationship Id="rId77" Type="http://schemas.openxmlformats.org/officeDocument/2006/relationships/font" Target="fonts/ProximaNova-boldItalic.fntdata"/><Relationship Id="rId32" Type="http://schemas.openxmlformats.org/officeDocument/2006/relationships/slide" Target="slides/slide28.xml"/><Relationship Id="rId76" Type="http://schemas.openxmlformats.org/officeDocument/2006/relationships/font" Target="fonts/ProximaNova-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a9145348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a914534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6ab61ad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6ab61ad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86ab61ad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86ab61a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86ab61ad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86ab61ad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86ab61ad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86ab61ad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86ab61ad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86ab61ad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86ab61ad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86ab61ad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741c3a67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8741c3a67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8741c3a67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8741c3a67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86ab61ad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86ab61ad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6ab61ad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6ab61ad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86ab61ad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86ab61a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6ab61ad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6ab61ad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6ab61ad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6ab61ad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6ab61ad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6ab61ad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6ab61ad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6ab61ad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741c3a67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741c3a67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f8fc46d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f8fc46d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f8fc46d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f8fc46d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f8fc46d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f8fc46d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f8fc46d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f8fc46d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6ab61ad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6ab61ad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86ab61ad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86ab61ad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6ab61ad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6ab61ad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6ab61adb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6ab61ad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6ab61adb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6ab61adb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6ab61adb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6ab61ad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6ab61ad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6ab61ad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6ab61ad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6ab61ad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6ab61ad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6ab61ad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41c3a6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41c3a6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8741c3a6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8741c3a6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8741c3a6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8741c3a6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f86ab61a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f86ab61a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6ab61ad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6ab61ad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86ab61ad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86ab61ad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86ab61ad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86ab61ad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86ab61ad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86ab61ad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8741c3a6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8741c3a6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8741c3a6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f8741c3a6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f8741c3a6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f8741c3a6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8741c3a67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8741c3a67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8741c3a6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8741c3a6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8741c3a67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8741c3a67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86ab61ad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86ab61ad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8741c3a6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8741c3a6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8741c3a67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8741c3a67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8741c3a6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8741c3a6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8741c3a67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f8741c3a67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86ab61ad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f86ab61ad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8741c3a67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8741c3a67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f8741c3a67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f8741c3a67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8741c3a67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f8741c3a6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f8741c3a67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f8741c3a67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8741c3a67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f8741c3a67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86ab61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86ab61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f8741c3a6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f8741c3a6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8741c3a67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8741c3a67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f8741c3a67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f8741c3a6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f8741c3a67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f8741c3a67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f8741c3a67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f8741c3a67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f8741c3a67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f8741c3a67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f8741c3a67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f8741c3a67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f8741c3a67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f8741c3a67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f8741c3a67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f8741c3a67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8741c3a67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8741c3a67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86ab61ad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86ab61ad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86ab61ad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86ab61ad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86ab61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f86ab61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/>
        </p:nvSpPr>
        <p:spPr>
          <a:xfrm>
            <a:off x="4752975" y="48928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5E68"/>
                </a:solidFill>
              </a:rPr>
              <a:t>MIT IAP 2023</a:t>
            </a:r>
            <a:endParaRPr b="1" sz="800">
              <a:solidFill>
                <a:srgbClr val="005E68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4743450" y="4902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5E68"/>
                </a:solidFill>
              </a:rPr>
              <a:t>MIT IAP 2023</a:t>
            </a:r>
            <a:endParaRPr b="1" sz="800">
              <a:solidFill>
                <a:srgbClr val="005E6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6877050" y="4981575"/>
            <a:ext cx="8667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6877050" y="4981575"/>
            <a:ext cx="8667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Lecture 4 - Data-centric Evaluation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877050" y="4981575"/>
            <a:ext cx="866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1pPr>
            <a:lvl2pPr lvl="1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2pPr>
            <a:lvl3pPr lvl="2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3pPr>
            <a:lvl4pPr lvl="3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4pPr>
            <a:lvl5pPr lvl="4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5pPr>
            <a:lvl6pPr lvl="5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6pPr>
            <a:lvl7pPr lvl="6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7pPr>
            <a:lvl8pPr lvl="7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8pPr>
            <a:lvl9pPr lvl="8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IAP 2023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111400" y="2590325"/>
            <a:ext cx="6359700" cy="622200"/>
          </a:xfrm>
          <a:prstGeom prst="rect">
            <a:avLst/>
          </a:prstGeom>
          <a:solidFill>
            <a:srgbClr val="0E10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3 - Dataset Curation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43797" y="2553175"/>
            <a:ext cx="887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Data-centric </a:t>
            </a: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 </a:t>
            </a: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of ML Models</a:t>
            </a:r>
            <a:endParaRPr b="1"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Assumptions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3" y="1579951"/>
            <a:ext cx="8296274" cy="1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Examples of such classification losses: accuracy, balanced accuracy, precision, recall,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Examples of such classification losses: accuracy, balanced accuracy, precision, recall,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50" y="3232750"/>
            <a:ext cx="7963377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Examples of such classification losses: accuracy, balanced accuracy, precision, recall,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 Examples of such classification losses include: log loss, AUROC, calibration error,…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50" y="3232750"/>
            <a:ext cx="7963377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Model Performance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164425" y="934775"/>
            <a:ext cx="8757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Not ideal to rely on a single score to summarize how good your model is overall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But what everybody does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🤷‍♂️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Model Performance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64425" y="934775"/>
            <a:ext cx="8757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Not ideal to rely on a single score to summarize how good your model is overall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But what everybody does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🤷‍♂️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Typical score = average of                           over many examples held-out during training 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625" y="2433513"/>
            <a:ext cx="1425624" cy="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Model Performance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164425" y="934775"/>
            <a:ext cx="8757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Not ideal to rely on a single score to summarize how good your model is overall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But what everybody does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🤷‍♂️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Typical score = average of                           over many examples held-out during training 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Alternatives: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Average Loss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for examples from each class separately (eg. per-class accuracy)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Report complete confusion matrix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625" y="2433513"/>
            <a:ext cx="1425624" cy="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HOW</a:t>
            </a:r>
            <a:r>
              <a:rPr lang="en"/>
              <a:t> you will evaluate models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as much as time thinking about this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models to apply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how to improve them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</a:t>
            </a:r>
            <a:r>
              <a:rPr lang="en"/>
              <a:t>evaluation</a:t>
            </a:r>
            <a:r>
              <a:rPr lang="en"/>
              <a:t> has HUGE impact in real applications</a:t>
            </a:r>
            <a:br>
              <a:rPr lang="en"/>
            </a:b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HOW you will evaluate models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as much as time thinking about this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models to apply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how to improve them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evaluation has HUGE impact in real applications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</a:t>
            </a:r>
            <a:r>
              <a:rPr b="1" lang="en"/>
              <a:t>Fraud</a:t>
            </a:r>
            <a:r>
              <a:rPr lang="en"/>
              <a:t> vs </a:t>
            </a:r>
            <a:r>
              <a:rPr b="1" lang="en"/>
              <a:t>Not-Fraud</a:t>
            </a:r>
            <a:r>
              <a:rPr lang="en"/>
              <a:t> classification of credit card transactions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why not choose overall accuracy as the evaluation metric?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0" y="1073250"/>
            <a:ext cx="91440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HOW you will evaluate models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as much as time thinking about this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models to apply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how to improve them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evaluation has HUGE impact in real applications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</a:t>
            </a:r>
            <a:r>
              <a:rPr b="1" lang="en"/>
              <a:t>Fraud</a:t>
            </a:r>
            <a:r>
              <a:rPr lang="en"/>
              <a:t> vs </a:t>
            </a:r>
            <a:r>
              <a:rPr b="1" lang="en"/>
              <a:t>Not-Fraud</a:t>
            </a:r>
            <a:r>
              <a:rPr lang="en"/>
              <a:t> classification of credit card transactions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why not choose overall accuracy as the evaluation metric?</a:t>
            </a:r>
            <a:endParaRPr sz="180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075" y="815475"/>
            <a:ext cx="2199725" cy="29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when evaluating models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164425" y="885825"/>
            <a:ext cx="45789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Failing to use truly held-out data </a:t>
            </a:r>
            <a:br>
              <a:rPr lang="en"/>
            </a:br>
            <a:r>
              <a:rPr lang="en"/>
              <a:t>(data leakage)</a:t>
            </a:r>
            <a:br>
              <a:rPr lang="en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5" y="1663200"/>
            <a:ext cx="4095877" cy="31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900" y="934775"/>
            <a:ext cx="4219504" cy="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273" y="1332700"/>
            <a:ext cx="1033725" cy="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when evaluating models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164425" y="885825"/>
            <a:ext cx="45789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Failing to use truly held-out data </a:t>
            </a:r>
            <a:br>
              <a:rPr lang="en"/>
            </a:br>
            <a:r>
              <a:rPr lang="en"/>
              <a:t>(data leakage)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Reporting only average loss can under-represent severe failure cases for rare examples/subpopulations (misspecified metric)</a:t>
            </a:r>
            <a:br>
              <a:rPr lang="en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5" y="1663200"/>
            <a:ext cx="4095877" cy="31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900" y="934775"/>
            <a:ext cx="4219504" cy="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273" y="1332700"/>
            <a:ext cx="1033725" cy="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when evaluating models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164425" y="885825"/>
            <a:ext cx="45789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Failing to use truly held-out data </a:t>
            </a:r>
            <a:br>
              <a:rPr lang="en"/>
            </a:br>
            <a:r>
              <a:rPr lang="en"/>
              <a:t>(data leakage)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Reporting only average loss can under-represent severe failure cases for rare examples/subpopulations (misspecified metric)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Validation data not representative of deployment setting  (selection bias)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labels incorrect </a:t>
            </a:r>
            <a:br>
              <a:rPr lang="en"/>
            </a:br>
            <a:r>
              <a:rPr lang="en"/>
              <a:t>(annotation error)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5" y="1663200"/>
            <a:ext cx="4095877" cy="31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900" y="934775"/>
            <a:ext cx="4219504" cy="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273" y="1332700"/>
            <a:ext cx="1033725" cy="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Common pitfalls when evaluating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975" y="815475"/>
            <a:ext cx="3463949" cy="408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Evaluating Text Generation models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164425" y="934775"/>
            <a:ext cx="525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Eval: 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‘vibes’</a:t>
            </a:r>
            <a:br>
              <a:rPr i="1" lang="en"/>
            </a:b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Evaluating Text Generation models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164425" y="934775"/>
            <a:ext cx="525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Eval: 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‘vibes’</a:t>
            </a:r>
            <a:br>
              <a:rPr i="1" lang="en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(LLM) Eval: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give evaluator multiple binary criteria to assess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Evaluating Text Generation models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164425" y="934775"/>
            <a:ext cx="525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Eval: 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‘vibes’</a:t>
            </a:r>
            <a:br>
              <a:rPr i="1" lang="en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(LLM) Eval: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give evaluator multiple binary criteria to assess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similarity with target response </a:t>
            </a:r>
            <a:br>
              <a:rPr lang="en"/>
            </a:br>
            <a:r>
              <a:rPr lang="en"/>
              <a:t>(word overlap, ROUGE, BLEU)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 likelihood of target response: Perplexity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025" y="1238975"/>
            <a:ext cx="3423575" cy="288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Evaluating Text Generation models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164425" y="934775"/>
            <a:ext cx="525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Eval: 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‘vibes’</a:t>
            </a:r>
            <a:br>
              <a:rPr i="1" lang="en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(LLM) Eval: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give evaluator multiple binary criteria to assess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similarity with target response </a:t>
            </a:r>
            <a:br>
              <a:rPr lang="en"/>
            </a:br>
            <a:r>
              <a:rPr lang="en"/>
              <a:t>(word overlap, ROUGE, BLEU)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 likelihood of target response: Perplexity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Challenge</a:t>
            </a:r>
            <a:r>
              <a:rPr lang="en"/>
              <a:t>: Eval data seen during pre-training? (data leakage)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025" y="1238975"/>
            <a:ext cx="3423575" cy="288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934776"/>
            <a:ext cx="7200898" cy="34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0" y="1073250"/>
            <a:ext cx="9144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Investigate shortcomings of the model and the dataset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in human-centric data like: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race, gender, socioeconomics, age, …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in human-centric data like: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race, gender, socioeconomics, age, 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predictions should not depend on which slice a datapoint belongs to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just deleting slice information from our feature values before model training?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in human-centric data like: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race, gender, socioeconomics, age, 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predictions should not depend on which slice a datapoint belongs to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just deleting slice information from our feature values before model training?</a:t>
            </a:r>
            <a:br>
              <a:rPr lang="en" sz="1600"/>
            </a:br>
            <a:r>
              <a:rPr lang="en" sz="1500">
                <a:solidFill>
                  <a:srgbClr val="FF0000"/>
                </a:solidFill>
              </a:rPr>
              <a:t>NO slice information can be correlated with other feature values still being used as predictors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mprove model performance for a particular slice</a:t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Try a more flexible ML model that has higher fitting capacity</a:t>
            </a:r>
            <a:br>
              <a:rPr lang="en"/>
            </a:br>
            <a:br>
              <a:rPr lang="en"/>
            </a:br>
            <a:r>
              <a:rPr lang="en"/>
              <a:t>  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 rotWithShape="1">
          <a:blip r:embed="rId3">
            <a:alphaModFix/>
          </a:blip>
          <a:srcRect b="35006" l="1041" r="91666" t="37507"/>
          <a:stretch/>
        </p:blipFill>
        <p:spPr>
          <a:xfrm>
            <a:off x="771525" y="1819275"/>
            <a:ext cx="2085975" cy="262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6"/>
          <p:cNvPicPr preferRelativeResize="0"/>
          <p:nvPr/>
        </p:nvPicPr>
        <p:blipFill rotWithShape="1">
          <a:blip r:embed="rId3">
            <a:alphaModFix/>
          </a:blip>
          <a:srcRect b="33442" l="18539" r="72814" t="34697"/>
          <a:stretch/>
        </p:blipFill>
        <p:spPr>
          <a:xfrm>
            <a:off x="3381746" y="1848663"/>
            <a:ext cx="2085975" cy="256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 rotWithShape="1">
          <a:blip r:embed="rId3">
            <a:alphaModFix/>
          </a:blip>
          <a:srcRect b="33442" l="63957" r="27396" t="34697"/>
          <a:stretch/>
        </p:blipFill>
        <p:spPr>
          <a:xfrm>
            <a:off x="6037650" y="1882663"/>
            <a:ext cx="2030700" cy="24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/>
        </p:nvSpPr>
        <p:spPr>
          <a:xfrm>
            <a:off x="3828300" y="4412225"/>
            <a:ext cx="53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</a:t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>
            <a:off x="6277550" y="4378225"/>
            <a:ext cx="25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 Model</a:t>
            </a:r>
            <a:endParaRPr/>
          </a:p>
        </p:txBody>
      </p:sp>
      <p:sp>
        <p:nvSpPr>
          <p:cNvPr id="285" name="Google Shape;285;p46"/>
          <p:cNvSpPr txBox="1"/>
          <p:nvPr/>
        </p:nvSpPr>
        <p:spPr>
          <a:xfrm>
            <a:off x="994425" y="4270525"/>
            <a:ext cx="18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br>
              <a:rPr lang="en"/>
            </a:br>
            <a:r>
              <a:rPr lang="en"/>
              <a:t>Dataset </a:t>
            </a:r>
            <a:r>
              <a:rPr lang="en">
                <a:solidFill>
                  <a:schemeClr val="dk1"/>
                </a:solidFill>
              </a:rPr>
              <a:t>(red v blue) </a:t>
            </a:r>
            <a:endParaRPr/>
          </a:p>
        </p:txBody>
      </p:sp>
      <p:sp>
        <p:nvSpPr>
          <p:cNvPr id="286" name="Google Shape;286;p46"/>
          <p:cNvSpPr/>
          <p:nvPr/>
        </p:nvSpPr>
        <p:spPr>
          <a:xfrm>
            <a:off x="771525" y="1707075"/>
            <a:ext cx="866100" cy="256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87" name="Google Shape;287;p46"/>
          <p:cNvSpPr txBox="1"/>
          <p:nvPr/>
        </p:nvSpPr>
        <p:spPr>
          <a:xfrm>
            <a:off x="865275" y="1703025"/>
            <a:ext cx="6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Over-sample (up-weight) examples from minority subgroup</a:t>
            </a:r>
            <a:br>
              <a:rPr lang="en"/>
            </a:br>
            <a:r>
              <a:rPr lang="en"/>
              <a:t>    </a:t>
            </a:r>
            <a:r>
              <a:rPr lang="en"/>
              <a:t>that is </a:t>
            </a:r>
            <a:r>
              <a:rPr lang="en"/>
              <a:t>receiving poor predictions</a:t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3">
            <a:alphaModFix/>
          </a:blip>
          <a:srcRect b="11619" l="13321" r="52867" t="54505"/>
          <a:stretch/>
        </p:blipFill>
        <p:spPr>
          <a:xfrm>
            <a:off x="2253250" y="1825300"/>
            <a:ext cx="3864576" cy="290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 txBox="1"/>
          <p:nvPr/>
        </p:nvSpPr>
        <p:spPr>
          <a:xfrm>
            <a:off x="4978100" y="3825275"/>
            <a:ext cx="24105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Collect additional data from the subgroup with poor performance</a:t>
            </a:r>
            <a:br>
              <a:rPr lang="en"/>
            </a:br>
            <a:br>
              <a:rPr lang="en"/>
            </a:br>
            <a:r>
              <a:rPr lang="en"/>
              <a:t>To see if this has promise: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Re-fit model to </a:t>
            </a:r>
            <a:r>
              <a:rPr lang="en"/>
              <a:t>many </a:t>
            </a:r>
            <a:r>
              <a:rPr lang="en"/>
              <a:t>versions of dataset with this subgroup </a:t>
            </a:r>
            <a:r>
              <a:rPr lang="en"/>
              <a:t>down-subsampled</a:t>
            </a:r>
            <a:r>
              <a:rPr lang="en"/>
              <a:t> to varying degrees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Extrapolate the resulting </a:t>
            </a:r>
            <a:r>
              <a:rPr lang="en"/>
              <a:t>model</a:t>
            </a:r>
            <a:r>
              <a:rPr lang="en"/>
              <a:t> performance (overall and for subgroup) expected if you had more data from this subgroup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4. Measure or engineer extra features that allow model to perform better for slice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Measure or engineer extra features that allow model to perform better for slice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Classifying if customer will purchase some product or not, based on customer &amp; product features</a:t>
            </a:r>
            <a:br>
              <a:rPr lang="en"/>
            </a:br>
            <a:endParaRPr sz="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for young customers may be worse (less available history)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Measure or engineer extra features that allow model to perform better for slice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Classifying if customer will purchase some product or not, based on customer &amp; product features</a:t>
            </a:r>
            <a:br>
              <a:rPr lang="en"/>
            </a:br>
            <a:endParaRPr sz="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for young customers may be worse (less available history)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add an extra feature to the dataset such as: </a:t>
            </a:r>
            <a:br>
              <a:rPr lang="en"/>
            </a:br>
            <a:r>
              <a:rPr lang="en"/>
              <a:t>“Popularity of this product among young customers”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1073250"/>
            <a:ext cx="91440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Investigate shortcomings of the model and the dataset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dataset to address its shortcomings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model (architecture changes, regularization, hyperparameter tuning, ensembling different models)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Deploy model and monitor subsequent data for new issues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Discovering 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75" y="880975"/>
            <a:ext cx="4842051" cy="393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Discovering 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Sort examples in the validation data by their loss value, and look at the examples with high loss for which your model is making the worst predictions (Error Analysis)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Apply clustering to these examples with high loss to uncover clusters that share common themes amongst these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Discovering 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13" y="815475"/>
            <a:ext cx="7417481" cy="40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</a:t>
            </a:r>
            <a:r>
              <a:rPr lang="en"/>
              <a:t>iven label is incorrect (and our model actually made the right prediction)</a:t>
            </a:r>
            <a:br>
              <a:rPr lang="en"/>
            </a:br>
            <a:br>
              <a:rPr lang="en"/>
            </a:br>
            <a:r>
              <a:rPr lang="en"/>
              <a:t>Recommended action:  Correct the label 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Given label is incorrect (and our model actually made the right prediction)</a:t>
            </a:r>
            <a:br>
              <a:rPr lang="en"/>
            </a:br>
            <a:br>
              <a:rPr lang="en"/>
            </a:br>
            <a:r>
              <a:rPr lang="en"/>
              <a:t>Recommended action:  Correct the label 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Example does not belong to any of the </a:t>
            </a:r>
            <a:r>
              <a:rPr i="1" lang="en"/>
              <a:t>K</a:t>
            </a:r>
            <a:r>
              <a:rPr lang="en"/>
              <a:t> classes </a:t>
            </a:r>
            <a:br>
              <a:rPr lang="en"/>
            </a:br>
            <a:r>
              <a:rPr lang="en"/>
              <a:t>(or is fundamentally not predictable, e.g. a blurry image)</a:t>
            </a:r>
            <a:br>
              <a:rPr lang="en"/>
            </a:br>
            <a:br>
              <a:rPr lang="en"/>
            </a:br>
            <a:r>
              <a:rPr lang="en"/>
              <a:t>Recommended actions: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this example from dataset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Consider adding an “Other” class if many such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??</a:t>
            </a:r>
            <a:endParaRPr/>
          </a:p>
        </p:txBody>
      </p:sp>
      <p:pic>
        <p:nvPicPr>
          <p:cNvPr id="356" name="Google Shape;356;p57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8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collect additional training data that looks similar if you can.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9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collect additional training data that looks similar if you can.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apply data transformation to make outliers’ features more similar to other examples (eg. normalization of numeric feature, deleting a feature).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60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collect additional training data that looks similar if you can.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apply data transformation to make outliers’ features more similar to other examples (eg. normalization of numeric feature, deleting a feature).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add synthetic data (Data Augmentation) so model becomes invariant to difference that makes this outlier stand out from other examples.</a:t>
            </a:r>
            <a:endParaRPr/>
          </a:p>
        </p:txBody>
      </p:sp>
      <p:pic>
        <p:nvPicPr>
          <p:cNvPr id="384" name="Google Shape;384;p61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0" y="1073250"/>
            <a:ext cx="91440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Investigate shortcomings of the model and the dataset</a:t>
            </a:r>
            <a:b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dataset to address its shortcomings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model (architecture changes, regularization, hyperparameter tuning, ensembling different models)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Deploy model and monitor subsequent data for new issues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 if this example is important: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</a:t>
            </a:r>
            <a:r>
              <a:rPr lang="en"/>
              <a:t>p-weight it or duplicate it multiple times</a:t>
            </a:r>
            <a:br>
              <a:rPr lang="en"/>
            </a:br>
            <a:r>
              <a:rPr lang="en"/>
              <a:t>(perhaps with slight variants of its feature values)</a:t>
            </a:r>
            <a:endParaRPr/>
          </a:p>
        </p:txBody>
      </p:sp>
      <p:pic>
        <p:nvPicPr>
          <p:cNvPr id="391" name="Google Shape;391;p62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164425" y="934775"/>
            <a:ext cx="8520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Type of model you’re using is suboptimal for such examples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4"/>
          <p:cNvSpPr txBox="1"/>
          <p:nvPr>
            <p:ph idx="1" type="body"/>
          </p:nvPr>
        </p:nvSpPr>
        <p:spPr>
          <a:xfrm>
            <a:off x="164425" y="934775"/>
            <a:ext cx="8520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Type of model you’re using is suboptimal for such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diagnose: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up-weight similar examples or duplicate them many times in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etrain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ee if new model can classify this example correctly</a:t>
            </a:r>
            <a:br>
              <a:rPr lang="en"/>
            </a:b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5"/>
          <p:cNvSpPr txBox="1"/>
          <p:nvPr>
            <p:ph idx="1" type="body"/>
          </p:nvPr>
        </p:nvSpPr>
        <p:spPr>
          <a:xfrm>
            <a:off x="164425" y="934775"/>
            <a:ext cx="8520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Type of model you’re using is suboptimal for such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diagnose: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up-weight similar examples or duplicate them many times in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retrain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if new model can classify this example correctly</a:t>
            </a:r>
            <a:br>
              <a:rPr lang="en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 (model-centric &gt; data-centric in this case):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different types of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hyperparameter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5.  Dataset has other examples with (nearly) identical features but different label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416" name="Google Shape;416;p66"/>
          <p:cNvPicPr preferRelativeResize="0"/>
          <p:nvPr/>
        </p:nvPicPr>
        <p:blipFill rotWithShape="1">
          <a:blip r:embed="rId3">
            <a:alphaModFix/>
          </a:blip>
          <a:srcRect b="0" l="3948" r="1586" t="56876"/>
          <a:stretch/>
        </p:blipFill>
        <p:spPr>
          <a:xfrm>
            <a:off x="4179000" y="1672325"/>
            <a:ext cx="4729200" cy="22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 Dataset has other examples with (nearly) identical features but different label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Recommended Actions: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classes more distinctly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extra features </a:t>
            </a:r>
            <a:br>
              <a:rPr lang="en"/>
            </a:br>
            <a:r>
              <a:rPr lang="en"/>
              <a:t>  to enrich the data</a:t>
            </a:r>
            <a:endParaRPr/>
          </a:p>
        </p:txBody>
      </p:sp>
      <p:pic>
        <p:nvPicPr>
          <p:cNvPr id="423" name="Google Shape;423;p67"/>
          <p:cNvPicPr preferRelativeResize="0"/>
          <p:nvPr/>
        </p:nvPicPr>
        <p:blipFill rotWithShape="1">
          <a:blip r:embed="rId3">
            <a:alphaModFix/>
          </a:blip>
          <a:srcRect b="0" l="3948" r="1586" t="56876"/>
          <a:stretch/>
        </p:blipFill>
        <p:spPr>
          <a:xfrm>
            <a:off x="4179000" y="1672325"/>
            <a:ext cx="4729200" cy="22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 of individual datapoints on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5474"/>
            <a:ext cx="9144003" cy="395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Leave-one-out I</a:t>
            </a:r>
            <a:r>
              <a:rPr lang="en"/>
              <a:t>nfluence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</a:t>
            </a:r>
            <a:r>
              <a:rPr lang="en"/>
              <a:t>ow would model change if retrained after omitting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from dataset?</a:t>
            </a:r>
            <a:endParaRPr/>
          </a:p>
        </p:txBody>
      </p:sp>
      <p:pic>
        <p:nvPicPr>
          <p:cNvPr id="437" name="Google Shape;437;p69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5312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9"/>
          <p:cNvSpPr txBox="1"/>
          <p:nvPr/>
        </p:nvSpPr>
        <p:spPr>
          <a:xfrm>
            <a:off x="3005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98.5% validation accuracy</a:t>
            </a:r>
            <a:endParaRPr/>
          </a:p>
        </p:txBody>
      </p:sp>
      <p:sp>
        <p:nvSpPr>
          <p:cNvPr id="439" name="Google Shape;439;p69"/>
          <p:cNvSpPr txBox="1"/>
          <p:nvPr/>
        </p:nvSpPr>
        <p:spPr>
          <a:xfrm>
            <a:off x="3995575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0" name="Google Shape;440;p69"/>
          <p:cNvSpPr txBox="1"/>
          <p:nvPr/>
        </p:nvSpPr>
        <p:spPr>
          <a:xfrm>
            <a:off x="23765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1" name="Google Shape;441;p69"/>
          <p:cNvSpPr txBox="1"/>
          <p:nvPr/>
        </p:nvSpPr>
        <p:spPr>
          <a:xfrm>
            <a:off x="761130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Leave-one-out Influence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7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would model change if retrained after omitting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from dataset?</a:t>
            </a:r>
            <a:endParaRPr/>
          </a:p>
        </p:txBody>
      </p:sp>
      <p:pic>
        <p:nvPicPr>
          <p:cNvPr id="448" name="Google Shape;448;p70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5312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0"/>
          <p:cNvSpPr txBox="1"/>
          <p:nvPr/>
        </p:nvSpPr>
        <p:spPr>
          <a:xfrm>
            <a:off x="3005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98.5% validation accuracy</a:t>
            </a:r>
            <a:endParaRPr/>
          </a:p>
        </p:txBody>
      </p:sp>
      <p:pic>
        <p:nvPicPr>
          <p:cNvPr id="450" name="Google Shape;450;p70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48888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6581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98.3% validation accuracy</a:t>
            </a:r>
            <a:endParaRPr/>
          </a:p>
        </p:txBody>
      </p:sp>
      <p:sp>
        <p:nvSpPr>
          <p:cNvPr id="452" name="Google Shape;452;p70"/>
          <p:cNvSpPr txBox="1"/>
          <p:nvPr/>
        </p:nvSpPr>
        <p:spPr>
          <a:xfrm>
            <a:off x="3995575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53" name="Google Shape;453;p70"/>
          <p:cNvSpPr txBox="1"/>
          <p:nvPr/>
        </p:nvSpPr>
        <p:spPr>
          <a:xfrm>
            <a:off x="23765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54" name="Google Shape;454;p70"/>
          <p:cNvSpPr txBox="1"/>
          <p:nvPr/>
        </p:nvSpPr>
        <p:spPr>
          <a:xfrm>
            <a:off x="761130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Leave-one-out Influence (LOO)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would model change if retrained after omitting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from dataset?</a:t>
            </a:r>
            <a:endParaRPr/>
          </a:p>
        </p:txBody>
      </p:sp>
      <p:pic>
        <p:nvPicPr>
          <p:cNvPr id="461" name="Google Shape;461;p71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5312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1"/>
          <p:cNvSpPr txBox="1"/>
          <p:nvPr/>
        </p:nvSpPr>
        <p:spPr>
          <a:xfrm>
            <a:off x="3005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98.5% validation accuracy</a:t>
            </a:r>
            <a:endParaRPr/>
          </a:p>
        </p:txBody>
      </p:sp>
      <p:pic>
        <p:nvPicPr>
          <p:cNvPr id="463" name="Google Shape;463;p71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48888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1"/>
          <p:cNvSpPr txBox="1"/>
          <p:nvPr/>
        </p:nvSpPr>
        <p:spPr>
          <a:xfrm>
            <a:off x="46581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98.3% validation accuracy</a:t>
            </a:r>
            <a:endParaRPr/>
          </a:p>
        </p:txBody>
      </p:sp>
      <p:sp>
        <p:nvSpPr>
          <p:cNvPr id="465" name="Google Shape;465;p71"/>
          <p:cNvSpPr txBox="1"/>
          <p:nvPr/>
        </p:nvSpPr>
        <p:spPr>
          <a:xfrm>
            <a:off x="3995575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6" name="Google Shape;466;p71"/>
          <p:cNvSpPr txBox="1"/>
          <p:nvPr/>
        </p:nvSpPr>
        <p:spPr>
          <a:xfrm>
            <a:off x="23765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7" name="Google Shape;467;p71"/>
          <p:cNvSpPr txBox="1"/>
          <p:nvPr/>
        </p:nvSpPr>
        <p:spPr>
          <a:xfrm>
            <a:off x="761130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8" name="Google Shape;468;p71"/>
          <p:cNvSpPr txBox="1"/>
          <p:nvPr/>
        </p:nvSpPr>
        <p:spPr>
          <a:xfrm>
            <a:off x="3288950" y="1755425"/>
            <a:ext cx="24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= 0.2%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of this lecture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64425" y="1164375"/>
            <a:ext cx="85206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of ML models (a prerequisite for improving them)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Handling poor model performance for some particular subpopulation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Measuring the influence of individual datapoints on the model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</a:t>
            </a:r>
            <a:r>
              <a:rPr lang="en"/>
              <a:t> LOO influence of datapoint 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</a:t>
            </a:r>
            <a:r>
              <a:rPr lang="en"/>
              <a:t> in a subset of the dataset that contains 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LOO influence of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in a subset of the dataset that contains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Suppose there are two identical datapoints in dataset and omitting both severely harms model accuracy but omitting one does not.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LOO influence of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in a subset of the dataset that contains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Suppose there are two identical datapoints in dataset and omitting both severely harms model accuracy but omitting one does not.</a:t>
            </a:r>
            <a:br>
              <a:rPr lang="en"/>
            </a:br>
            <a:br>
              <a:rPr lang="en"/>
            </a:br>
            <a:r>
              <a:rPr lang="en"/>
              <a:t>LOO Influence: ??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Data Shapely: ??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LOO influence of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in a subset of the dataset that contains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Suppose there are two identical datapoints in dataset and omitting both severely harms model accuracy but omitting one does not.</a:t>
            </a:r>
            <a:br>
              <a:rPr lang="en"/>
            </a:br>
            <a:br>
              <a:rPr lang="en"/>
            </a:br>
            <a:r>
              <a:rPr lang="en"/>
              <a:t>LOO Influence: </a:t>
            </a:r>
            <a:r>
              <a:rPr lang="en"/>
              <a:t>neither datapoint is too influential </a:t>
            </a:r>
            <a:br>
              <a:rPr lang="en"/>
            </a:br>
            <a:br>
              <a:rPr lang="en"/>
            </a:br>
            <a:r>
              <a:rPr lang="en"/>
              <a:t>Data Shapely: both are fairly </a:t>
            </a:r>
            <a:r>
              <a:rPr lang="en"/>
              <a:t>influential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Approximating Influence via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76"/>
          <p:cNvPicPr preferRelativeResize="0"/>
          <p:nvPr/>
        </p:nvPicPr>
        <p:blipFill rotWithShape="1">
          <a:blip r:embed="rId3">
            <a:alphaModFix/>
          </a:blip>
          <a:srcRect b="69273" l="0" r="0" t="0"/>
          <a:stretch/>
        </p:blipFill>
        <p:spPr>
          <a:xfrm>
            <a:off x="451525" y="869275"/>
            <a:ext cx="7618249" cy="122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Approximating Influence via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77"/>
          <p:cNvPicPr preferRelativeResize="0"/>
          <p:nvPr/>
        </p:nvPicPr>
        <p:blipFill rotWithShape="1">
          <a:blip r:embed="rId3">
            <a:alphaModFix/>
          </a:blip>
          <a:srcRect b="6933" l="0" r="0" t="0"/>
          <a:stretch/>
        </p:blipFill>
        <p:spPr>
          <a:xfrm>
            <a:off x="451525" y="869275"/>
            <a:ext cx="7618249" cy="37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Approximating Influence via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19" y="869275"/>
            <a:ext cx="7618254" cy="39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Closed-form Computation of Influence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done in regression (mean-squared-error loss) with linear regression model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Called </a:t>
            </a:r>
            <a:r>
              <a:rPr i="1" lang="en"/>
              <a:t>Cook’s Distance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be done for K-Nearest Neighbors classifier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in </a:t>
            </a:r>
            <a:r>
              <a:rPr i="1" lang="en"/>
              <a:t>O</a:t>
            </a:r>
            <a:r>
              <a:rPr lang="en"/>
              <a:t>(</a:t>
            </a:r>
            <a:r>
              <a:rPr i="1" lang="en"/>
              <a:t>n </a:t>
            </a:r>
            <a:r>
              <a:rPr lang="en"/>
              <a:t>log</a:t>
            </a:r>
            <a:r>
              <a:rPr i="1" lang="en"/>
              <a:t>n</a:t>
            </a:r>
            <a:r>
              <a:rPr lang="en"/>
              <a:t>) time</a:t>
            </a:r>
            <a:endParaRPr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200" y="2528350"/>
            <a:ext cx="3741900" cy="2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Influential Samples</a:t>
            </a:r>
            <a:endParaRPr/>
          </a:p>
        </p:txBody>
      </p:sp>
      <p:sp>
        <p:nvSpPr>
          <p:cNvPr id="523" name="Google Shape;523;p80"/>
          <p:cNvSpPr txBox="1"/>
          <p:nvPr>
            <p:ph idx="1" type="body"/>
          </p:nvPr>
        </p:nvSpPr>
        <p:spPr>
          <a:xfrm>
            <a:off x="164425" y="1087325"/>
            <a:ext cx="85206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nfluence reveals which data points have greatest impact on the model.</a:t>
            </a:r>
            <a:br>
              <a:rPr lang="en"/>
            </a:br>
            <a:endParaRPr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Correcting a mislabeled datapoint with high influence can boost model accuracy more than correcting a mislabeled datapoint with low influence</a:t>
            </a:r>
            <a:br>
              <a:rPr lang="en"/>
            </a:b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Influential Samples</a:t>
            </a:r>
            <a:endParaRPr/>
          </a:p>
        </p:txBody>
      </p:sp>
      <p:sp>
        <p:nvSpPr>
          <p:cNvPr id="529" name="Google Shape;529;p81"/>
          <p:cNvSpPr txBox="1"/>
          <p:nvPr>
            <p:ph idx="1" type="body"/>
          </p:nvPr>
        </p:nvSpPr>
        <p:spPr>
          <a:xfrm>
            <a:off x="164425" y="1087325"/>
            <a:ext cx="85206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Influence reveals which datapoints have greatest impact on the model.</a:t>
            </a:r>
            <a:br>
              <a:rPr lang="en"/>
            </a:br>
            <a:endParaRPr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Correcting a mislabeled datapoint with high influence can boost model accuracy more than correcting a mislabeled datapoint with low influence</a:t>
            </a:r>
            <a:br>
              <a:rPr lang="en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mislabeled data may be hard sorting only by influence instead of using confident learning as well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Recap of Multi-class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9" y="1091300"/>
            <a:ext cx="591919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166775" y="1057250"/>
            <a:ext cx="9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Given: 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Multi-class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9" y="1091300"/>
            <a:ext cx="591919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00" y="1959600"/>
            <a:ext cx="8909998" cy="10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166775" y="1057250"/>
            <a:ext cx="9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Given: 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Multi-class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9" y="1091300"/>
            <a:ext cx="591919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00" y="1959600"/>
            <a:ext cx="8909998" cy="10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25" y="3345272"/>
            <a:ext cx="8811848" cy="13940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166775" y="1057250"/>
            <a:ext cx="9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Given: 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